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5" r:id="rId9"/>
    <p:sldId id="266" r:id="rId10"/>
    <p:sldId id="267" r:id="rId11"/>
    <p:sldId id="268" r:id="rId12"/>
    <p:sldId id="270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7" r:id="rId46"/>
    <p:sldId id="308" r:id="rId47"/>
    <p:sldId id="309" r:id="rId48"/>
    <p:sldId id="310" r:id="rId4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Roboto Mono" pitchFamily="49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>
      <p:cViewPr varScale="1">
        <p:scale>
          <a:sx n="165" d="100"/>
          <a:sy n="165" d="100"/>
        </p:scale>
        <p:origin x="66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3a40919604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3a40919604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3a40919604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3a40919604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3a40919604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3a40919604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a40919604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a40919604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3a40919604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3a40919604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3a40919604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3a40919604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3a40919604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3a40919604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3a40919604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3a40919604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3a40919604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3a40919604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3a40919604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3a40919604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3a40919604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3a40919604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3a40919604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3a40919604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3a4091960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3a4091960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3a40919604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3a40919604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3a40919604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3a40919604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3a40919604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3a40919604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3a40919604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3a40919604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3a40919604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3a40919604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3a40919604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3a40919604_0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3a40919604_0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23a40919604_0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3a40919604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23a40919604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3a40919604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3a40919604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3a40919604_0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23a40919604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3a40919604_0_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23a40919604_0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3a40919604_0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23a40919604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3a40919604_0_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23a40919604_0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3a40919604_0_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23a40919604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3a40919604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23a40919604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3a40919604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3a40919604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3a40919604_0_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23a40919604_0_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3a40919604_0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23a40919604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3a40919604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23a40919604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3a40919604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3a40919604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3a40919604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23a40919604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3a40919604_0_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g23a40919604_0_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3a40919604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23a40919604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3a40919604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23a40919604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3a40919604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23a40919604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3a40919604_0_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3a40919604_0_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3a40919604_0_6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3a40919604_0_6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3a40919604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3a40919604_0_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3a40919604_0_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3a40919604_0_6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3a40919604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3a40919604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3a40919604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3a40919604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3a40919604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3a40919604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3a40919604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3a40919604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3a40919604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3a40919604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nodejs/ref_modules.asp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js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habr.com/ru/companies/piter/articles/432984/" TargetMode="External"/><Relationship Id="rId4" Type="http://schemas.openxmlformats.org/officeDocument/2006/relationships/hyperlink" Target="https://habr.com/ru/companies/oleg-bunin/articles/450826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nestjs.com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js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habr.com/ru/companies/piter/articles/432984/" TargetMode="External"/><Relationship Id="rId4" Type="http://schemas.openxmlformats.org/officeDocument/2006/relationships/hyperlink" Target="https://habr.com/ru/companies/oleg-bunin/articles/450826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Лекция 6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Node.js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Библиотеки</a:t>
            </a:r>
            <a:endParaRPr/>
          </a:p>
        </p:txBody>
      </p:sp>
      <p:sp>
        <p:nvSpPr>
          <p:cNvPr id="126" name="Google Shape;126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У Node.js огромное комьюнити, и с 2009 года существуют библиотеки для всего, что может теоретически понадобиться для серверной (и не только) разработки.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Количество javascript библиотек достигает такого огромного количества, что это уже даже достигло какого-то абсурдного уровня.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Библиотеки</a:t>
            </a:r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133" name="Google Shape;1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9971"/>
            <a:ext cx="9144003" cy="4183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Недостатки Node.js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RunTime-ошибки</a:t>
            </a:r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Это когда код запустился, но упал во время исполнения.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Такая возможность есть из-за того, что javascript интерпретируемый язык программирования.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1750" y="2160175"/>
            <a:ext cx="4856175" cy="263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Отсутствие типизации</a:t>
            </a:r>
            <a:endParaRPr/>
          </a:p>
        </p:txBody>
      </p:sp>
      <p:sp>
        <p:nvSpPr>
          <p:cNvPr id="169" name="Google Shape;169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243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Javascript - нестрого типизированный язык.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0" name="Google Shape;1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4905" y="0"/>
            <a:ext cx="315908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Риск написать плохой код</a:t>
            </a:r>
            <a:endParaRPr dirty="0"/>
          </a:p>
        </p:txBody>
      </p:sp>
      <p:sp>
        <p:nvSpPr>
          <p:cNvPr id="176" name="Google Shape;176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Риск написать плохой код на JavaScript настолько высок, что сравнить его можно, наверно, только с Python. Обилие поддерживаемых парадигм, нестрогая типизация, сложная асинхронность, лексическое окружение, замыкания.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3" name="Google Shape;18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277" y="0"/>
            <a:ext cx="721344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Большая математика</a:t>
            </a:r>
            <a:endParaRPr/>
          </a:p>
        </p:txBody>
      </p:sp>
      <p:sp>
        <p:nvSpPr>
          <p:cNvPr id="189" name="Google Shape;189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27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До недавнего времени в javascript не поддерживались числа больше 9007199254740992. Недавно появился bigint и эта проблема частично решена.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0" name="Google Shape;19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425" y="2152150"/>
            <a:ext cx="7677150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 также в главных ролях</a:t>
            </a:r>
            <a:endParaRPr/>
          </a:p>
        </p:txBody>
      </p:sp>
      <p:sp>
        <p:nvSpPr>
          <p:cNvPr id="196" name="Google Shape;196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отсутствие многопоточки;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медленные вычисления;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плохое ООП, несмотря на его наличие;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скудные коллекции (по сравнению с java, но великолепные по-сравнению с Go)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&lt;подставьте сюда свою причину&gt;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Особенности и использование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Node.js как платформа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использовать Node.js</a:t>
            </a:r>
            <a:endParaRPr/>
          </a:p>
        </p:txBody>
      </p:sp>
      <p:sp>
        <p:nvSpPr>
          <p:cNvPr id="207" name="Google Shape;207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Создаем файл &lt;название&gt;.js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Пишем туда код на javascript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Запускаем командой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node &lt;название&gt;.js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Profit!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Стандартная библиотека</a:t>
            </a:r>
            <a:endParaRPr/>
          </a:p>
        </p:txBody>
      </p:sp>
      <p:sp>
        <p:nvSpPr>
          <p:cNvPr id="213" name="Google Shape;213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events</a:t>
            </a:r>
            <a:r>
              <a:rPr lang="ru">
                <a:solidFill>
                  <a:schemeClr val="dk1"/>
                </a:solidFill>
              </a:rPr>
              <a:t> - встроенный EventEmitter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fs</a:t>
            </a:r>
            <a:r>
              <a:rPr lang="ru">
                <a:solidFill>
                  <a:schemeClr val="dk1"/>
                </a:solidFill>
              </a:rPr>
              <a:t> - работа с файловой системой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os</a:t>
            </a:r>
            <a:r>
              <a:rPr lang="ru">
                <a:solidFill>
                  <a:schemeClr val="dk1"/>
                </a:solidFill>
              </a:rPr>
              <a:t> - работа с операционной системой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http</a:t>
            </a:r>
            <a:r>
              <a:rPr lang="ru">
                <a:solidFill>
                  <a:schemeClr val="dk1"/>
                </a:solidFill>
              </a:rPr>
              <a:t> - основной модуль для создания http-серверов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net</a:t>
            </a:r>
            <a:r>
              <a:rPr lang="ru">
                <a:solidFill>
                  <a:schemeClr val="dk1"/>
                </a:solidFill>
              </a:rPr>
              <a:t> - низкоуровневое сетевое соединение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path</a:t>
            </a:r>
            <a:r>
              <a:rPr lang="ru">
                <a:solidFill>
                  <a:schemeClr val="dk1"/>
                </a:solidFill>
              </a:rPr>
              <a:t> - для работы с путями в директориях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и еще много-много, почитать можно </a:t>
            </a:r>
            <a:r>
              <a:rPr lang="ru" u="sng">
                <a:solidFill>
                  <a:schemeClr val="hlink"/>
                </a:solidFill>
                <a:hlinkClick r:id="rId3"/>
              </a:rPr>
              <a:t>здесь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CommonJS модули</a:t>
            </a:r>
            <a:endParaRPr/>
          </a:p>
        </p:txBody>
      </p:sp>
      <p:sp>
        <p:nvSpPr>
          <p:cNvPr id="219" name="Google Shape;219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220" name="Google Shape;2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3866721" cy="41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017725"/>
            <a:ext cx="4293700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global и globalThis</a:t>
            </a:r>
            <a:endParaRPr/>
          </a:p>
        </p:txBody>
      </p:sp>
      <p:sp>
        <p:nvSpPr>
          <p:cNvPr id="227" name="Google Shape;227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global - </a:t>
            </a:r>
            <a:r>
              <a:rPr lang="ru">
                <a:solidFill>
                  <a:schemeClr val="dk1"/>
                </a:solidFill>
              </a:rPr>
              <a:t>аналог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window</a:t>
            </a:r>
            <a:r>
              <a:rPr lang="ru">
                <a:solidFill>
                  <a:schemeClr val="dk1"/>
                </a:solidFill>
              </a:rPr>
              <a:t> в среде Node.js.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Если нет уверенности, где будет исполняться ваш код, или использоваться написанная вами библиотека - используйте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globalThis.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Так как его используют? Этот ваш Node.js</a:t>
            </a:r>
            <a:endParaRPr/>
          </a:p>
        </p:txBody>
      </p:sp>
      <p:sp>
        <p:nvSpPr>
          <p:cNvPr id="233" name="Google Shape;233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Как уже повторяли для серверной разработки. Например: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SSR - серверный рендеринг для SPA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BFF - бэкенд-прокси для агрегации данных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Full-Backend API - полноценный бэкенд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различные микросервисы со специфической логикой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4"/>
          <p:cNvSpPr txBox="1">
            <a:spLocks noGrp="1"/>
          </p:cNvSpPr>
          <p:nvPr>
            <p:ph type="title"/>
          </p:nvPr>
        </p:nvSpPr>
        <p:spPr>
          <a:xfrm>
            <a:off x="311700" y="1515900"/>
            <a:ext cx="8520600" cy="21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 что там все таки по скорости?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Давайте посмотрим пример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RPS</a:t>
            </a:r>
            <a:endParaRPr/>
          </a:p>
        </p:txBody>
      </p:sp>
      <p:sp>
        <p:nvSpPr>
          <p:cNvPr id="249" name="Google Shape;249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RPS - это метрика, которая определяет сколько запросов в секунду выдерживает сервис. Необходим для оценки нагрузки от пользователей и зачастую используется в расчетах.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56" name="Google Shape;25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944"/>
            <a:ext cx="9144002" cy="5063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/>
              <a:t>Высоконагруженность 200 rps</a:t>
            </a:r>
            <a:endParaRPr/>
          </a:p>
        </p:txBody>
      </p:sp>
      <p:sp>
        <p:nvSpPr>
          <p:cNvPr id="262" name="Google Shape;262;p4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endParaRPr/>
          </a:p>
        </p:txBody>
      </p:sp>
      <p:pic>
        <p:nvPicPr>
          <p:cNvPr id="263" name="Google Shape;263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725" y="1019175"/>
            <a:ext cx="8210550" cy="412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7"/>
          <p:cNvSpPr/>
          <p:nvPr/>
        </p:nvSpPr>
        <p:spPr>
          <a:xfrm>
            <a:off x="1877939" y="1044723"/>
            <a:ext cx="333300" cy="2169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47"/>
          <p:cNvSpPr/>
          <p:nvPr/>
        </p:nvSpPr>
        <p:spPr>
          <a:xfrm>
            <a:off x="557614" y="1845391"/>
            <a:ext cx="2230500" cy="2169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/>
              <a:t>Высоконагруженность 200 rps</a:t>
            </a:r>
            <a:endParaRPr/>
          </a:p>
        </p:txBody>
      </p:sp>
      <p:sp>
        <p:nvSpPr>
          <p:cNvPr id="271" name="Google Shape;271;p4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endParaRPr/>
          </a:p>
        </p:txBody>
      </p:sp>
      <p:pic>
        <p:nvPicPr>
          <p:cNvPr id="272" name="Google Shape;272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1133" y="1572219"/>
            <a:ext cx="4510997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12130" y="1572219"/>
            <a:ext cx="4357253" cy="284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такое Node.js?</a:t>
            </a:r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Node.js - среда выполнения javascript основанная на браузерном движке Google V8.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0314" y="1574800"/>
            <a:ext cx="4571985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/>
              <a:t>Высоконагруженность 200 rps</a:t>
            </a:r>
            <a:endParaRPr/>
          </a:p>
        </p:txBody>
      </p:sp>
      <p:sp>
        <p:nvSpPr>
          <p:cNvPr id="279" name="Google Shape;279;p4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endParaRPr/>
          </a:p>
        </p:txBody>
      </p:sp>
      <p:pic>
        <p:nvPicPr>
          <p:cNvPr id="280" name="Google Shape;280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9378" y="1572221"/>
            <a:ext cx="3571875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12130" y="1572220"/>
            <a:ext cx="3803219" cy="285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/>
              <a:t>Высоконагруженность 200 rps</a:t>
            </a:r>
            <a:endParaRPr/>
          </a:p>
        </p:txBody>
      </p:sp>
      <p:sp>
        <p:nvSpPr>
          <p:cNvPr id="287" name="Google Shape;287;p5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endParaRPr/>
          </a:p>
        </p:txBody>
      </p:sp>
      <p:pic>
        <p:nvPicPr>
          <p:cNvPr id="288" name="Google Shape;288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1257895"/>
            <a:ext cx="6096000" cy="34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/>
              <a:t>Высоконагруженность 500 rps</a:t>
            </a:r>
            <a:endParaRPr/>
          </a:p>
        </p:txBody>
      </p:sp>
      <p:sp>
        <p:nvSpPr>
          <p:cNvPr id="294" name="Google Shape;294;p5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endParaRPr/>
          </a:p>
        </p:txBody>
      </p:sp>
      <p:pic>
        <p:nvPicPr>
          <p:cNvPr id="295" name="Google Shape;295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332" y="953095"/>
            <a:ext cx="7485334" cy="4095749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1"/>
          <p:cNvSpPr/>
          <p:nvPr/>
        </p:nvSpPr>
        <p:spPr>
          <a:xfrm>
            <a:off x="2145953" y="1085969"/>
            <a:ext cx="333300" cy="2169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51"/>
          <p:cNvSpPr/>
          <p:nvPr/>
        </p:nvSpPr>
        <p:spPr>
          <a:xfrm>
            <a:off x="947774" y="1830944"/>
            <a:ext cx="2252700" cy="2169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/>
              <a:t>Высоконагруженность 500 rps</a:t>
            </a:r>
            <a:endParaRPr/>
          </a:p>
        </p:txBody>
      </p:sp>
      <p:sp>
        <p:nvSpPr>
          <p:cNvPr id="303" name="Google Shape;303;p5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endParaRPr/>
          </a:p>
        </p:txBody>
      </p:sp>
      <p:pic>
        <p:nvPicPr>
          <p:cNvPr id="304" name="Google Shape;304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648" y="1538445"/>
            <a:ext cx="4429577" cy="2534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8772" y="1538445"/>
            <a:ext cx="4246445" cy="2534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/>
              <a:t>Высоконагруженность 500 rps</a:t>
            </a:r>
            <a:endParaRPr/>
          </a:p>
        </p:txBody>
      </p:sp>
      <p:sp>
        <p:nvSpPr>
          <p:cNvPr id="311" name="Google Shape;311;p5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endParaRPr/>
          </a:p>
        </p:txBody>
      </p:sp>
      <p:pic>
        <p:nvPicPr>
          <p:cNvPr id="312" name="Google Shape;312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27895" y="1292553"/>
            <a:ext cx="3987454" cy="3120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0330" y="1292553"/>
            <a:ext cx="3899245" cy="3110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/>
              <a:t>Высоконагруженность 500 rps</a:t>
            </a:r>
            <a:endParaRPr/>
          </a:p>
        </p:txBody>
      </p:sp>
      <p:sp>
        <p:nvSpPr>
          <p:cNvPr id="319" name="Google Shape;319;p5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endParaRPr/>
          </a:p>
        </p:txBody>
      </p:sp>
      <p:pic>
        <p:nvPicPr>
          <p:cNvPr id="320" name="Google Shape;320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0691" y="1133020"/>
            <a:ext cx="6842618" cy="3736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/>
              <a:t>Высоконагруженность 800 rps</a:t>
            </a:r>
            <a:endParaRPr/>
          </a:p>
        </p:txBody>
      </p:sp>
      <p:sp>
        <p:nvSpPr>
          <p:cNvPr id="326" name="Google Shape;326;p5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endParaRPr/>
          </a:p>
        </p:txBody>
      </p:sp>
      <p:pic>
        <p:nvPicPr>
          <p:cNvPr id="327" name="Google Shape;327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3122" y="1024970"/>
            <a:ext cx="7168598" cy="400993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5"/>
          <p:cNvSpPr/>
          <p:nvPr/>
        </p:nvSpPr>
        <p:spPr>
          <a:xfrm>
            <a:off x="2195829" y="1152335"/>
            <a:ext cx="333300" cy="2169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55"/>
          <p:cNvSpPr/>
          <p:nvPr/>
        </p:nvSpPr>
        <p:spPr>
          <a:xfrm>
            <a:off x="1123122" y="1802258"/>
            <a:ext cx="1914000" cy="2169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55"/>
          <p:cNvSpPr/>
          <p:nvPr/>
        </p:nvSpPr>
        <p:spPr>
          <a:xfrm>
            <a:off x="3220007" y="1693816"/>
            <a:ext cx="2116800" cy="3252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/>
              <a:t>Высоконагруженность 800 rps</a:t>
            </a:r>
            <a:endParaRPr/>
          </a:p>
        </p:txBody>
      </p:sp>
      <p:sp>
        <p:nvSpPr>
          <p:cNvPr id="336" name="Google Shape;336;p5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endParaRPr/>
          </a:p>
        </p:txBody>
      </p:sp>
      <p:pic>
        <p:nvPicPr>
          <p:cNvPr id="337" name="Google Shape;337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68016"/>
            <a:ext cx="4318687" cy="3020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18687" y="1293124"/>
            <a:ext cx="4825908" cy="2970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/>
              <a:t>Высоконагруженность 800 rps</a:t>
            </a:r>
            <a:endParaRPr/>
          </a:p>
        </p:txBody>
      </p:sp>
      <p:sp>
        <p:nvSpPr>
          <p:cNvPr id="344" name="Google Shape;344;p5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endParaRPr/>
          </a:p>
        </p:txBody>
      </p:sp>
      <p:pic>
        <p:nvPicPr>
          <p:cNvPr id="345" name="Google Shape;345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1471162"/>
            <a:ext cx="3590925" cy="28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76800" y="1457775"/>
            <a:ext cx="3638550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/>
              <a:t>Высоконагруженность 800 rps</a:t>
            </a:r>
            <a:endParaRPr/>
          </a:p>
        </p:txBody>
      </p:sp>
      <p:sp>
        <p:nvSpPr>
          <p:cNvPr id="352" name="Google Shape;352;p5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endParaRPr/>
          </a:p>
        </p:txBody>
      </p:sp>
      <p:pic>
        <p:nvPicPr>
          <p:cNvPr id="353" name="Google Shape;353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7566" y="1268016"/>
            <a:ext cx="6986735" cy="3161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 что Node.js способен</a:t>
            </a:r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веб-приложения (бэкенд);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десктопные приложения (</a:t>
            </a:r>
            <a:r>
              <a:rPr lang="ru" u="sng">
                <a:solidFill>
                  <a:schemeClr val="hlink"/>
                </a:solidFill>
                <a:hlinkClick r:id="rId3"/>
              </a:rPr>
              <a:t>Electron.js</a:t>
            </a:r>
            <a:r>
              <a:rPr lang="ru">
                <a:solidFill>
                  <a:schemeClr val="dk1"/>
                </a:solidFill>
              </a:rPr>
              <a:t>);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микроконтроллеры (Espurino), </a:t>
            </a:r>
            <a:r>
              <a:rPr lang="ru" u="sng">
                <a:solidFill>
                  <a:schemeClr val="hlink"/>
                </a:solidFill>
                <a:hlinkClick r:id="rId4"/>
              </a:rPr>
              <a:t>ссылка</a:t>
            </a:r>
            <a:r>
              <a:rPr lang="ru">
                <a:solidFill>
                  <a:schemeClr val="dk1"/>
                </a:solidFill>
              </a:rPr>
              <a:t>;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различные консольные утилиты;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машинное обучение (TensorFlow.js), </a:t>
            </a:r>
            <a:r>
              <a:rPr lang="ru" u="sng">
                <a:solidFill>
                  <a:schemeClr val="hlink"/>
                </a:solidFill>
                <a:hlinkClick r:id="rId5"/>
              </a:rPr>
              <a:t>ссылка</a:t>
            </a:r>
            <a:r>
              <a:rPr lang="ru">
                <a:solidFill>
                  <a:schemeClr val="dk1"/>
                </a:solidFill>
              </a:rPr>
              <a:t>;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бла-бла-бла…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/>
              <a:t>Высоконагруженность 5000 rps</a:t>
            </a:r>
            <a:endParaRPr/>
          </a:p>
        </p:txBody>
      </p:sp>
      <p:pic>
        <p:nvPicPr>
          <p:cNvPr id="359" name="Google Shape;359;p59" descr="Graphical user interfac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60566" y="1027787"/>
            <a:ext cx="7422900" cy="40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9"/>
          <p:cNvSpPr/>
          <p:nvPr/>
        </p:nvSpPr>
        <p:spPr>
          <a:xfrm>
            <a:off x="2137410" y="1131569"/>
            <a:ext cx="434400" cy="2742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59"/>
          <p:cNvSpPr/>
          <p:nvPr/>
        </p:nvSpPr>
        <p:spPr>
          <a:xfrm>
            <a:off x="963435" y="1874083"/>
            <a:ext cx="2008500" cy="2628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/>
              <a:t>Высоконагруженность 5000 rps</a:t>
            </a:r>
            <a:endParaRPr/>
          </a:p>
        </p:txBody>
      </p:sp>
      <p:pic>
        <p:nvPicPr>
          <p:cNvPr id="367" name="Google Shape;367;p60" descr="A picture containing graphical user interfac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18415"/>
            <a:ext cx="4839233" cy="374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60" descr="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39233" y="1126331"/>
            <a:ext cx="4295775" cy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/>
              <a:t>Высоконагруженность 5000 rps</a:t>
            </a:r>
            <a:endParaRPr/>
          </a:p>
        </p:txBody>
      </p:sp>
      <p:pic>
        <p:nvPicPr>
          <p:cNvPr id="374" name="Google Shape;374;p61" descr="Graphical user interfac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64512" y="1268016"/>
            <a:ext cx="4174800" cy="32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61" descr="A screenshot of a computer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3303" y="1268016"/>
            <a:ext cx="4103487" cy="3276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/>
              <a:t>Высоконагруженность 5000 rps</a:t>
            </a:r>
            <a:endParaRPr/>
          </a:p>
        </p:txBody>
      </p:sp>
      <p:pic>
        <p:nvPicPr>
          <p:cNvPr id="381" name="Google Shape;381;p62" descr="Graphical user interfac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1360690"/>
            <a:ext cx="7755722" cy="296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/>
              <a:t>Высоконагруженность 5000 rps</a:t>
            </a:r>
            <a:endParaRPr/>
          </a:p>
        </p:txBody>
      </p:sp>
      <p:pic>
        <p:nvPicPr>
          <p:cNvPr id="387" name="Google Shape;387;p63" descr="A screenshot of a computer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2163" y="995363"/>
            <a:ext cx="4721530" cy="4148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Давайте посмотрим на Nest.js</a:t>
            </a:r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Nest.js</a:t>
            </a:r>
            <a:endParaRPr/>
          </a:p>
        </p:txBody>
      </p:sp>
      <p:sp>
        <p:nvSpPr>
          <p:cNvPr id="403" name="Google Shape;403;p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Nest.js</a:t>
            </a:r>
            <a:r>
              <a:rPr lang="ru">
                <a:solidFill>
                  <a:schemeClr val="dk1"/>
                </a:solidFill>
              </a:rPr>
              <a:t> - это фреймворк для создания эффективных, расширяемых серверных приложений.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04" name="Google Shape;40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7598" y="2129474"/>
            <a:ext cx="2708800" cy="269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Какие преимущества дает Nest.js</a:t>
            </a:r>
            <a:endParaRPr/>
          </a:p>
        </p:txBody>
      </p:sp>
      <p:sp>
        <p:nvSpPr>
          <p:cNvPr id="410" name="Google Shape;410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готовую архитектуру;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готовые решения для middleware;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удобные механизмы валидации;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возможность grpc почти из коробки;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dependency injection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java-подобное приложение.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Посмотрим примеры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 что Node.js способен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b="1">
                <a:solidFill>
                  <a:schemeClr val="dk1"/>
                </a:solidFill>
              </a:rPr>
              <a:t>веб-приложения (бэкенд);</a:t>
            </a:r>
            <a:endParaRPr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десктопные приложения (</a:t>
            </a:r>
            <a:r>
              <a:rPr lang="ru" u="sng">
                <a:solidFill>
                  <a:schemeClr val="hlink"/>
                </a:solidFill>
                <a:hlinkClick r:id="rId3"/>
              </a:rPr>
              <a:t>Electron.js</a:t>
            </a:r>
            <a:r>
              <a:rPr lang="ru">
                <a:solidFill>
                  <a:schemeClr val="dk1"/>
                </a:solidFill>
              </a:rPr>
              <a:t>);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микроконтроллеры (Espurino), </a:t>
            </a:r>
            <a:r>
              <a:rPr lang="ru" u="sng">
                <a:solidFill>
                  <a:schemeClr val="hlink"/>
                </a:solidFill>
                <a:hlinkClick r:id="rId4"/>
              </a:rPr>
              <a:t>ссылка</a:t>
            </a:r>
            <a:r>
              <a:rPr lang="ru">
                <a:solidFill>
                  <a:schemeClr val="dk1"/>
                </a:solidFill>
              </a:rPr>
              <a:t>;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различные консольные утилиты;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машинное обучение (TensorFlow.js), </a:t>
            </a:r>
            <a:r>
              <a:rPr lang="ru" u="sng">
                <a:solidFill>
                  <a:schemeClr val="hlink"/>
                </a:solidFill>
                <a:hlinkClick r:id="rId5"/>
              </a:rPr>
              <a:t>ссылка</a:t>
            </a:r>
            <a:r>
              <a:rPr lang="ru">
                <a:solidFill>
                  <a:schemeClr val="dk1"/>
                </a:solidFill>
              </a:rPr>
              <a:t>;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бла-бла-бла…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Преимущества Node.js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Скорость</a:t>
            </a:r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Node.js - это платформа для разработки очень быстрого сервера. По производительности спокойно может сравниться с Java, Kotlin и Golang.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При этом все вышеперечисленные языки имею вложенные механизмы параллелизма (корутины, потоки и тд), а Node.js однопоточный.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Асинхронное API</a:t>
            </a:r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Движок V8 из коробки поддерживает исключительно асинхронное API, т.к. изначально был предназначен для работы в браузере на клиенте.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Это значит, что ни одна из read/write операций не блокирует основной поток исполнения (спасибо Event Loop).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Простота</a:t>
            </a:r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Поднять простой веб-сервер на Node.js - это 15 строк кода (с натяжкой).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При этом, т.к. мы пишем на javascript, мы можем использовать различные парадигмы для написания кода.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717</Words>
  <Application>Microsoft Macintosh PowerPoint</Application>
  <PresentationFormat>Экран (16:9)</PresentationFormat>
  <Paragraphs>104</Paragraphs>
  <Slides>48</Slides>
  <Notes>48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48</vt:i4>
      </vt:variant>
    </vt:vector>
  </HeadingPairs>
  <TitlesOfParts>
    <vt:vector size="52" baseType="lpstr">
      <vt:lpstr>Arial</vt:lpstr>
      <vt:lpstr>Roboto Mono</vt:lpstr>
      <vt:lpstr>Calibri</vt:lpstr>
      <vt:lpstr>Simple Light</vt:lpstr>
      <vt:lpstr>Лекция 6</vt:lpstr>
      <vt:lpstr>Node.js как платформа</vt:lpstr>
      <vt:lpstr>Что такое Node.js?</vt:lpstr>
      <vt:lpstr>На что Node.js способен</vt:lpstr>
      <vt:lpstr>На что Node.js способен</vt:lpstr>
      <vt:lpstr>Преимущества Node.js</vt:lpstr>
      <vt:lpstr>Скорость</vt:lpstr>
      <vt:lpstr>Асинхронное API</vt:lpstr>
      <vt:lpstr>Простота</vt:lpstr>
      <vt:lpstr>Библиотеки</vt:lpstr>
      <vt:lpstr>Библиотеки</vt:lpstr>
      <vt:lpstr>Недостатки Node.js</vt:lpstr>
      <vt:lpstr>RunTime-ошибки</vt:lpstr>
      <vt:lpstr>Отсутствие типизации</vt:lpstr>
      <vt:lpstr>Риск написать плохой код</vt:lpstr>
      <vt:lpstr>Презентация PowerPoint</vt:lpstr>
      <vt:lpstr>Большая математика</vt:lpstr>
      <vt:lpstr>А также в главных ролях</vt:lpstr>
      <vt:lpstr>Особенности и использование</vt:lpstr>
      <vt:lpstr>Как использовать Node.js</vt:lpstr>
      <vt:lpstr>Стандартная библиотека</vt:lpstr>
      <vt:lpstr>CommonJS модули</vt:lpstr>
      <vt:lpstr>global и globalThis</vt:lpstr>
      <vt:lpstr>Так как его используют? Этот ваш Node.js</vt:lpstr>
      <vt:lpstr>А что там все таки по скорости? Давайте посмотрим пример</vt:lpstr>
      <vt:lpstr>RPS</vt:lpstr>
      <vt:lpstr>Презентация PowerPoint</vt:lpstr>
      <vt:lpstr>Высоконагруженность 200 rps</vt:lpstr>
      <vt:lpstr>Высоконагруженность 200 rps</vt:lpstr>
      <vt:lpstr>Высоконагруженность 200 rps</vt:lpstr>
      <vt:lpstr>Высоконагруженность 200 rps</vt:lpstr>
      <vt:lpstr>Высоконагруженность 500 rps</vt:lpstr>
      <vt:lpstr>Высоконагруженность 500 rps</vt:lpstr>
      <vt:lpstr>Высоконагруженность 500 rps</vt:lpstr>
      <vt:lpstr>Высоконагруженность 500 rps</vt:lpstr>
      <vt:lpstr>Высоконагруженность 800 rps</vt:lpstr>
      <vt:lpstr>Высоконагруженность 800 rps</vt:lpstr>
      <vt:lpstr>Высоконагруженность 800 rps</vt:lpstr>
      <vt:lpstr>Высоконагруженность 800 rps</vt:lpstr>
      <vt:lpstr>Высоконагруженность 5000 rps</vt:lpstr>
      <vt:lpstr>Высоконагруженность 5000 rps</vt:lpstr>
      <vt:lpstr>Высоконагруженность 5000 rps</vt:lpstr>
      <vt:lpstr>Высоконагруженность 5000 rps</vt:lpstr>
      <vt:lpstr>Высоконагруженность 5000 rps</vt:lpstr>
      <vt:lpstr>Давайте посмотрим на Nest.js</vt:lpstr>
      <vt:lpstr>Nest.js</vt:lpstr>
      <vt:lpstr>Какие преимущества дает Nest.js</vt:lpstr>
      <vt:lpstr>Посмотрим примеры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Лекция 6</dc:title>
  <cp:lastModifiedBy>Microsoft Office User</cp:lastModifiedBy>
  <cp:revision>2</cp:revision>
  <dcterms:modified xsi:type="dcterms:W3CDTF">2025-03-24T12:01:40Z</dcterms:modified>
</cp:coreProperties>
</file>